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8" r:id="rId6"/>
    <p:sldId id="264" r:id="rId7"/>
    <p:sldId id="270" r:id="rId8"/>
    <p:sldId id="269" r:id="rId9"/>
    <p:sldId id="272" r:id="rId10"/>
    <p:sldId id="259" r:id="rId11"/>
    <p:sldId id="260" r:id="rId12"/>
    <p:sldId id="26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F538C-F5EC-95B3-34EC-DDD552C4E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627587"/>
            <a:ext cx="8361229" cy="2098226"/>
          </a:xfrm>
        </p:spPr>
        <p:txBody>
          <a:bodyPr/>
          <a:lstStyle/>
          <a:p>
            <a:r>
              <a:rPr lang="es-ES" sz="5600" dirty="0"/>
              <a:t>Detección de actividad del habla en vídeos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122B3-6AEE-E5A1-A6D2-EB140F7AB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3926645"/>
            <a:ext cx="6831673" cy="1086237"/>
          </a:xfrm>
        </p:spPr>
        <p:txBody>
          <a:bodyPr/>
          <a:lstStyle/>
          <a:p>
            <a:pPr algn="ctr" rtl="0" fontAlgn="base"/>
            <a:r>
              <a:rPr lang="es-ES" sz="1800" b="0" i="0" u="none" strike="noStrike" dirty="0">
                <a:solidFill>
                  <a:srgbClr val="191B0E"/>
                </a:solidFill>
                <a:effectLst/>
                <a:latin typeface="Franklin Gothic Book" panose="020B0503020102020204" pitchFamily="34" charset="0"/>
              </a:rPr>
              <a:t>Autor: José Miguel Acosta Triana</a:t>
            </a:r>
            <a:r>
              <a:rPr lang="en-US" sz="1800" b="0" i="0" dirty="0">
                <a:solidFill>
                  <a:srgbClr val="191B0E"/>
                </a:solidFill>
                <a:effectLst/>
                <a:latin typeface="Franklin Gothic Book" panose="020B05030201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es-ES" sz="1800" b="0" i="0" u="none" strike="noStrike" dirty="0">
                <a:solidFill>
                  <a:srgbClr val="191B0E"/>
                </a:solidFill>
                <a:effectLst/>
                <a:latin typeface="Franklin Gothic Book" panose="020B0503020102020204" pitchFamily="34" charset="0"/>
              </a:rPr>
              <a:t>Tutor: Carlos David Martínez Hinarejos</a:t>
            </a:r>
          </a:p>
          <a:p>
            <a:pPr algn="ctr" rtl="0" fontAlgn="base"/>
            <a:r>
              <a:rPr lang="es-ES" sz="1800" dirty="0">
                <a:solidFill>
                  <a:srgbClr val="191B0E"/>
                </a:solidFill>
                <a:latin typeface="Franklin Gothic Book" panose="020B0503020102020204" pitchFamily="34" charset="0"/>
              </a:rPr>
              <a:t>Director experimental: David Gimeno Gómez</a:t>
            </a:r>
          </a:p>
          <a:p>
            <a:pPr algn="ctr" rtl="0" fontAlgn="base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B2A4846-0720-47CF-B51B-6DE41C8B78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A1835-4C20-BB36-E8D3-2172AA46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" y="5230413"/>
            <a:ext cx="5116513" cy="184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3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9F82-EB4D-755A-2BCE-524F0FAA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Funcionamiento del </a:t>
            </a:r>
            <a:r>
              <a:rPr lang="es-ES" i="1" dirty="0"/>
              <a:t>pipeline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8198A-2AFE-89C4-3BC1-C1C962E5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27" y="1428750"/>
            <a:ext cx="9236773" cy="52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1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E391A-554F-8BE1-34F4-14E484302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Interfaz de anotación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85A3A-3E51-F50D-197B-B356E948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47" y="1658171"/>
            <a:ext cx="7790016" cy="485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5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CB034-FE57-80B1-540C-3AC0D9D0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A1D63E-ACF6-51EF-14AB-C5572410B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Mejores resultados con ventanas largas</a:t>
            </a:r>
          </a:p>
          <a:p>
            <a:pPr>
              <a:lnSpc>
                <a:spcPct val="150000"/>
              </a:lnSpc>
            </a:pPr>
            <a:r>
              <a:rPr lang="es-ES" dirty="0"/>
              <a:t>Buena precisión en datos con baja resolución</a:t>
            </a:r>
          </a:p>
          <a:p>
            <a:pPr>
              <a:lnSpc>
                <a:spcPct val="150000"/>
              </a:lnSpc>
            </a:pPr>
            <a:r>
              <a:rPr lang="es-ES" dirty="0"/>
              <a:t>Capaz de generalizar (</a:t>
            </a:r>
            <a:r>
              <a:rPr lang="es-ES" i="1" dirty="0"/>
              <a:t>speaker </a:t>
            </a:r>
            <a:r>
              <a:rPr lang="es-ES" i="1" dirty="0" err="1"/>
              <a:t>independent</a:t>
            </a:r>
            <a:r>
              <a:rPr lang="es-ES" dirty="0"/>
              <a:t>)</a:t>
            </a:r>
          </a:p>
          <a:p>
            <a:pPr>
              <a:lnSpc>
                <a:spcPct val="150000"/>
              </a:lnSpc>
            </a:pPr>
            <a:r>
              <a:rPr lang="es-ES" dirty="0"/>
              <a:t>Contribución a la facilidad de anotar datos</a:t>
            </a:r>
          </a:p>
        </p:txBody>
      </p:sp>
    </p:spTree>
    <p:extLst>
      <p:ext uri="{BB962C8B-B14F-4D97-AF65-F5344CB8AC3E}">
        <p14:creationId xmlns:p14="http://schemas.microsoft.com/office/powerpoint/2010/main" val="1344219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58EF-E920-701A-6BBB-9D2A48DE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181DA-744D-A1E2-2E07-D8FEC0A6F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Instalación automática de dependencias</a:t>
            </a:r>
          </a:p>
          <a:p>
            <a:pPr>
              <a:lnSpc>
                <a:spcPct val="150000"/>
              </a:lnSpc>
            </a:pPr>
            <a:r>
              <a:rPr lang="es-ES" dirty="0"/>
              <a:t>Histogramas de color para cambios de escena</a:t>
            </a:r>
          </a:p>
          <a:p>
            <a:pPr>
              <a:lnSpc>
                <a:spcPct val="150000"/>
              </a:lnSpc>
            </a:pPr>
            <a:r>
              <a:rPr lang="es-ES" dirty="0"/>
              <a:t>Probar otros modelos</a:t>
            </a:r>
          </a:p>
          <a:p>
            <a:pPr>
              <a:lnSpc>
                <a:spcPct val="150000"/>
              </a:lnSpc>
            </a:pPr>
            <a:r>
              <a:rPr lang="es-ES" dirty="0" err="1"/>
              <a:t>Reetiquetado</a:t>
            </a:r>
            <a:r>
              <a:rPr lang="es-ES" dirty="0"/>
              <a:t> de escenas</a:t>
            </a:r>
          </a:p>
          <a:p>
            <a:pPr>
              <a:lnSpc>
                <a:spcPct val="150000"/>
              </a:lnSpc>
            </a:pPr>
            <a:r>
              <a:rPr lang="es-ES" dirty="0"/>
              <a:t>Unificar herramienta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277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5CB6-4982-8DF7-2359-7B82A5B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3AA1-EE94-7899-6F44-9E7C6E98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  <a:p>
            <a:r>
              <a:rPr lang="es-ES" dirty="0"/>
              <a:t>Trabajos relacionados</a:t>
            </a:r>
          </a:p>
          <a:p>
            <a:r>
              <a:rPr lang="es-ES" dirty="0"/>
              <a:t>Conjunto de datos</a:t>
            </a:r>
          </a:p>
          <a:p>
            <a:r>
              <a:rPr lang="es-ES" dirty="0"/>
              <a:t>Procesado de datos</a:t>
            </a:r>
          </a:p>
          <a:p>
            <a:r>
              <a:rPr lang="es-ES" dirty="0"/>
              <a:t>Experimentación</a:t>
            </a:r>
          </a:p>
          <a:p>
            <a:r>
              <a:rPr lang="es-ES" dirty="0"/>
              <a:t>Funcionamiento e interfaz</a:t>
            </a:r>
          </a:p>
          <a:p>
            <a:r>
              <a:rPr lang="es-ES" dirty="0"/>
              <a:t>Conclusiones y trabajos futuros</a:t>
            </a:r>
          </a:p>
        </p:txBody>
      </p:sp>
    </p:spTree>
    <p:extLst>
      <p:ext uri="{BB962C8B-B14F-4D97-AF65-F5344CB8AC3E}">
        <p14:creationId xmlns:p14="http://schemas.microsoft.com/office/powerpoint/2010/main" val="246676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58C87-3629-58C2-30FD-D58A8D78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y motivación</a:t>
            </a:r>
          </a:p>
        </p:txBody>
      </p:sp>
      <p:pic>
        <p:nvPicPr>
          <p:cNvPr id="4" name="Picture 2" descr="PDF] Look Who's Talking: Active Speaker Detection in the Wild | Semantic  Scholar">
            <a:extLst>
              <a:ext uri="{FF2B5EF4-FFF2-40B4-BE49-F238E27FC236}">
                <a16:creationId xmlns:a16="http://schemas.microsoft.com/office/drawing/2014/main" id="{0D594116-4231-C58A-AA0C-B9F7E1CA0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293" y="3064933"/>
            <a:ext cx="53149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71F7307-697A-CBE1-30AA-9BF67E8F4BE9}"/>
              </a:ext>
            </a:extLst>
          </p:cNvPr>
          <p:cNvSpPr txBox="1">
            <a:spLocks/>
          </p:cNvSpPr>
          <p:nvPr/>
        </p:nvSpPr>
        <p:spPr>
          <a:xfrm>
            <a:off x="1371600" y="2218227"/>
            <a:ext cx="10554574" cy="363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Identificar hablante en vídeo en base al audio</a:t>
            </a:r>
          </a:p>
          <a:p>
            <a:endParaRPr lang="es-ES" dirty="0"/>
          </a:p>
          <a:p>
            <a:r>
              <a:rPr lang="es-ES" dirty="0"/>
              <a:t>Múltiples aplicaciones (entre otras):</a:t>
            </a:r>
          </a:p>
          <a:p>
            <a:pPr lvl="1"/>
            <a:r>
              <a:rPr lang="es-ES" sz="1450" i="0" dirty="0"/>
              <a:t>Detección </a:t>
            </a:r>
            <a:r>
              <a:rPr lang="es-ES" sz="1450" i="0" dirty="0" err="1"/>
              <a:t>Deepfakes</a:t>
            </a:r>
            <a:endParaRPr lang="es-ES" sz="1450" i="0" dirty="0"/>
          </a:p>
          <a:p>
            <a:pPr lvl="1"/>
            <a:r>
              <a:rPr lang="es-ES" sz="1450" i="0" dirty="0"/>
              <a:t>Enfoque automático</a:t>
            </a:r>
          </a:p>
          <a:p>
            <a:pPr lvl="1"/>
            <a:r>
              <a:rPr lang="es-ES" sz="1450" i="0" dirty="0"/>
              <a:t>Interacción humano-robot</a:t>
            </a:r>
          </a:p>
          <a:p>
            <a:pPr lvl="1"/>
            <a:r>
              <a:rPr lang="es-ES" sz="1450" i="0" dirty="0"/>
              <a:t>Seguridad y vigilancia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673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7FD23-95E8-D7B0-675B-C94227F0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Nuestro 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5DEEED-5249-D05C-6025-DFFBF553B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47900"/>
            <a:ext cx="10554574" cy="2654300"/>
          </a:xfrm>
        </p:spPr>
        <p:txBody>
          <a:bodyPr/>
          <a:lstStyle/>
          <a:p>
            <a:r>
              <a:rPr lang="es-ES" dirty="0"/>
              <a:t>Herramienta para la creación de base de datos</a:t>
            </a:r>
          </a:p>
          <a:p>
            <a:r>
              <a:rPr lang="es-ES" i="1" dirty="0"/>
              <a:t>Fine-</a:t>
            </a:r>
            <a:r>
              <a:rPr lang="es-ES" i="1" dirty="0" err="1"/>
              <a:t>tuning</a:t>
            </a:r>
            <a:r>
              <a:rPr lang="es-ES" dirty="0"/>
              <a:t> → </a:t>
            </a:r>
            <a:r>
              <a:rPr lang="es-ES" dirty="0" err="1"/>
              <a:t>TalkNet</a:t>
            </a:r>
            <a:r>
              <a:rPr lang="es-ES" dirty="0"/>
              <a:t>-ASD</a:t>
            </a:r>
          </a:p>
        </p:txBody>
      </p:sp>
      <p:pic>
        <p:nvPicPr>
          <p:cNvPr id="3074" name="Picture 2" descr="Is Someone Speaking? Exploring Long-term Temporal Features for Audio-visual  Active Speaker Detection | Papers With Code">
            <a:extLst>
              <a:ext uri="{FF2B5EF4-FFF2-40B4-BE49-F238E27FC236}">
                <a16:creationId xmlns:a16="http://schemas.microsoft.com/office/drawing/2014/main" id="{57696D78-69C1-EC00-00E7-8D0084744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59" y="3828836"/>
            <a:ext cx="9124481" cy="225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0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7535-427E-CF4E-376A-3A442E8E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relacionados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E17E-A7A6-DE19-C6D1-90BB57DAD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093" y="1901695"/>
            <a:ext cx="10554574" cy="1240580"/>
          </a:xfrm>
        </p:spPr>
        <p:txBody>
          <a:bodyPr>
            <a:normAutofit/>
          </a:bodyPr>
          <a:lstStyle/>
          <a:p>
            <a:r>
              <a:rPr lang="es-ES" sz="1600" dirty="0" err="1"/>
              <a:t>Conformers</a:t>
            </a:r>
            <a:endParaRPr lang="es-ES" sz="1600" dirty="0"/>
          </a:p>
          <a:p>
            <a:r>
              <a:rPr lang="es-ES" sz="1600" dirty="0"/>
              <a:t>Mecanismos de </a:t>
            </a:r>
            <a:r>
              <a:rPr lang="es-ES" sz="1600" dirty="0" err="1"/>
              <a:t>auto-atención</a:t>
            </a:r>
            <a:endParaRPr lang="es-ES" sz="1600" dirty="0"/>
          </a:p>
          <a:p>
            <a:r>
              <a:rPr lang="es-ES" sz="1600" i="1" dirty="0" err="1"/>
              <a:t>Graph</a:t>
            </a:r>
            <a:r>
              <a:rPr lang="es-ES" sz="1600" i="1" dirty="0"/>
              <a:t> Neural Networks </a:t>
            </a:r>
            <a:r>
              <a:rPr lang="es-ES" sz="1600" dirty="0"/>
              <a:t>(GNN)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E17C8-D174-6C7F-F7C4-612B24CF7055}"/>
              </a:ext>
            </a:extLst>
          </p:cNvPr>
          <p:cNvSpPr txBox="1"/>
          <p:nvPr/>
        </p:nvSpPr>
        <p:spPr>
          <a:xfrm>
            <a:off x="1843924" y="3323500"/>
            <a:ext cx="2530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SPELL (2021)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774F8A-620B-FA0C-5C21-8F5D6ACE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39" y="3791007"/>
            <a:ext cx="4280194" cy="2337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ED47E5-2AF7-2DC7-95CC-A78EDD5FB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376" y="3874057"/>
            <a:ext cx="5405477" cy="2171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06CF0E-BA94-78A4-51FD-C9AECFEE47C2}"/>
              </a:ext>
            </a:extLst>
          </p:cNvPr>
          <p:cNvSpPr txBox="1"/>
          <p:nvPr/>
        </p:nvSpPr>
        <p:spPr>
          <a:xfrm>
            <a:off x="7518022" y="3323500"/>
            <a:ext cx="239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Light-ASD (2023)</a:t>
            </a:r>
          </a:p>
        </p:txBody>
      </p:sp>
    </p:spTree>
    <p:extLst>
      <p:ext uri="{BB962C8B-B14F-4D97-AF65-F5344CB8AC3E}">
        <p14:creationId xmlns:p14="http://schemas.microsoft.com/office/powerpoint/2010/main" val="408564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FEFA-6D49-19F4-2788-45EF3027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Conjunto de datos: LIP-RTVE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AFD19-A07F-CB69-B6EB-EDE0CE88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83834"/>
            <a:ext cx="10554574" cy="4868199"/>
          </a:xfrm>
        </p:spPr>
        <p:txBody>
          <a:bodyPr/>
          <a:lstStyle/>
          <a:p>
            <a:r>
              <a:rPr lang="es-ES" dirty="0"/>
              <a:t>Partición independiente del locutor:	 Train (7142) – Dev (1638) – Test (1572)</a:t>
            </a:r>
          </a:p>
          <a:p>
            <a:endParaRPr lang="es-ES" dirty="0"/>
          </a:p>
          <a:p>
            <a:r>
              <a:rPr lang="es-ES" dirty="0"/>
              <a:t>323 hablantes</a:t>
            </a:r>
          </a:p>
          <a:p>
            <a:r>
              <a:rPr lang="es-ES" dirty="0"/>
              <a:t>10353 vídeos</a:t>
            </a:r>
          </a:p>
          <a:p>
            <a:r>
              <a:rPr lang="es-ES" dirty="0"/>
              <a:t>∼13 horas de vídeo</a:t>
            </a:r>
          </a:p>
          <a:p>
            <a:r>
              <a:rPr lang="es-ES" dirty="0"/>
              <a:t>Resolución 480x270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6B89B-2A7B-64FF-B831-F5467EFE1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967" y="2785533"/>
            <a:ext cx="5575594" cy="31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8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689EF-5110-D2ED-2734-383CD3E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Procesado de los datos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BA3FD1D-D866-D74B-BBE3-44AEF686A035}"/>
              </a:ext>
            </a:extLst>
          </p:cNvPr>
          <p:cNvSpPr/>
          <p:nvPr/>
        </p:nvSpPr>
        <p:spPr>
          <a:xfrm>
            <a:off x="7423731" y="2570226"/>
            <a:ext cx="999498" cy="2711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8" name="Picture 4" descr="The dummy's guide to MFCC. Disclaimer 1 : This article is only an… | by  Pratheeksha Nair | prathena | Medium">
            <a:extLst>
              <a:ext uri="{FF2B5EF4-FFF2-40B4-BE49-F238E27FC236}">
                <a16:creationId xmlns:a16="http://schemas.microsoft.com/office/drawing/2014/main" id="{BA8C7F87-CD1D-01AE-DF65-D5A808E56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122" y="3546719"/>
            <a:ext cx="2958457" cy="96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AE5BD5EF-0379-94D2-EE07-7528A9870F8A}"/>
              </a:ext>
            </a:extLst>
          </p:cNvPr>
          <p:cNvSpPr/>
          <p:nvPr/>
        </p:nvSpPr>
        <p:spPr>
          <a:xfrm>
            <a:off x="7402423" y="3894987"/>
            <a:ext cx="999498" cy="2711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C9AF5D5-B120-900A-277B-67F01757A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6122" y="2245342"/>
            <a:ext cx="820919" cy="820919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050CFBC-00A0-A00D-9547-8F96BD0336A4}"/>
              </a:ext>
            </a:extLst>
          </p:cNvPr>
          <p:cNvSpPr txBox="1">
            <a:spLocks/>
          </p:cNvSpPr>
          <p:nvPr/>
        </p:nvSpPr>
        <p:spPr>
          <a:xfrm>
            <a:off x="810000" y="2235098"/>
            <a:ext cx="504868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C1294C3-5A21-F09C-37DF-B076A8050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0407" y="2234564"/>
            <a:ext cx="842476" cy="84247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B0D9E2E-A129-3117-7C9E-485539C22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2868" y="3628999"/>
            <a:ext cx="848707" cy="848707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874307B5-F10C-1DC1-6AC5-CA029566D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401" y="2425488"/>
            <a:ext cx="10554574" cy="3636511"/>
          </a:xfrm>
        </p:spPr>
        <p:txBody>
          <a:bodyPr>
            <a:normAutofit/>
          </a:bodyPr>
          <a:lstStyle/>
          <a:p>
            <a:r>
              <a:rPr lang="es-ES" dirty="0"/>
              <a:t>CSV con (</a:t>
            </a:r>
            <a:r>
              <a:rPr lang="es-ES" dirty="0" err="1"/>
              <a:t>video,audio,etiqueta,centro</a:t>
            </a:r>
            <a:r>
              <a:rPr lang="es-ES" dirty="0"/>
              <a:t>)</a:t>
            </a:r>
          </a:p>
          <a:p>
            <a:r>
              <a:rPr lang="es-ES" dirty="0"/>
              <a:t>Tipos de muestras:</a:t>
            </a:r>
          </a:p>
          <a:p>
            <a:pPr lvl="1"/>
            <a:r>
              <a:rPr lang="es-ES" sz="1800" dirty="0"/>
              <a:t>Positivas</a:t>
            </a:r>
          </a:p>
          <a:p>
            <a:pPr lvl="1"/>
            <a:r>
              <a:rPr lang="es-ES" sz="1800" dirty="0"/>
              <a:t>Negativas:</a:t>
            </a:r>
          </a:p>
          <a:p>
            <a:pPr lvl="2"/>
            <a:r>
              <a:rPr lang="es-ES" sz="1800" dirty="0"/>
              <a:t>Desfase de audio</a:t>
            </a:r>
          </a:p>
          <a:p>
            <a:pPr lvl="2"/>
            <a:r>
              <a:rPr lang="es-ES" sz="1800" i="1" dirty="0" err="1"/>
              <a:t>Mismatch</a:t>
            </a:r>
            <a:r>
              <a:rPr lang="es-ES" sz="1800" dirty="0"/>
              <a:t> parcial (mismo hablante)</a:t>
            </a:r>
          </a:p>
          <a:p>
            <a:pPr lvl="2"/>
            <a:r>
              <a:rPr lang="es-ES" sz="1800" i="1" dirty="0" err="1"/>
              <a:t>Mismatch</a:t>
            </a:r>
            <a:r>
              <a:rPr lang="es-ES" sz="1800" dirty="0"/>
              <a:t> completo (distinto hablante)</a:t>
            </a:r>
          </a:p>
          <a:p>
            <a:pPr marL="0" indent="0">
              <a:buNone/>
            </a:pPr>
            <a:endParaRPr lang="es-ES" sz="22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370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FB4E-1CD9-4D59-D218-C82DDBDE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Experimentación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D063F3-86B9-DD58-F16E-04EC6E9BC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502203"/>
              </p:ext>
            </p:extLst>
          </p:nvPr>
        </p:nvGraphicFramePr>
        <p:xfrm>
          <a:off x="5773783" y="2458235"/>
          <a:ext cx="5724676" cy="24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4880">
                  <a:extLst>
                    <a:ext uri="{9D8B030D-6E8A-4147-A177-3AD203B41FA5}">
                      <a16:colId xmlns:a16="http://schemas.microsoft.com/office/drawing/2014/main" val="3219468892"/>
                    </a:ext>
                  </a:extLst>
                </a:gridCol>
                <a:gridCol w="1944898">
                  <a:extLst>
                    <a:ext uri="{9D8B030D-6E8A-4147-A177-3AD203B41FA5}">
                      <a16:colId xmlns:a16="http://schemas.microsoft.com/office/drawing/2014/main" val="1096904946"/>
                    </a:ext>
                  </a:extLst>
                </a:gridCol>
                <a:gridCol w="1944898">
                  <a:extLst>
                    <a:ext uri="{9D8B030D-6E8A-4147-A177-3AD203B41FA5}">
                      <a16:colId xmlns:a16="http://schemas.microsoft.com/office/drawing/2014/main" val="801402986"/>
                    </a:ext>
                  </a:extLst>
                </a:gridCol>
              </a:tblGrid>
              <a:tr h="524432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Tamaño ventana (</a:t>
                      </a:r>
                      <a:r>
                        <a:rPr lang="es-ES" dirty="0" err="1"/>
                        <a:t>frames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Tasa de acierto</a:t>
                      </a:r>
                    </a:p>
                    <a:p>
                      <a:pPr algn="ctr"/>
                      <a:r>
                        <a:rPr lang="es-ES" dirty="0"/>
                        <a:t>(</a:t>
                      </a:r>
                      <a:r>
                        <a:rPr lang="es-ES" dirty="0" err="1"/>
                        <a:t>accuracy</a:t>
                      </a:r>
                      <a:r>
                        <a:rPr lang="es-E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mAP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960965"/>
                  </a:ext>
                </a:extLst>
              </a:tr>
              <a:tr h="287185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70.2±0.5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60.0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35460"/>
                  </a:ext>
                </a:extLst>
              </a:tr>
              <a:tr h="287185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83.5±0.4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77.7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0014"/>
                  </a:ext>
                </a:extLst>
              </a:tr>
              <a:tr h="287185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85.7±0.4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78.4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359727"/>
                  </a:ext>
                </a:extLst>
              </a:tr>
              <a:tr h="287185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91.8±0.3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87.5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103150"/>
                  </a:ext>
                </a:extLst>
              </a:tr>
              <a:tr h="287185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93.1±0.3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90.7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065983"/>
                  </a:ext>
                </a:extLst>
              </a:tr>
              <a:tr h="287185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97.3±0.2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95.8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75695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77631E9-29B8-DA0F-7974-30B52432E7B9}"/>
              </a:ext>
            </a:extLst>
          </p:cNvPr>
          <p:cNvSpPr txBox="1"/>
          <p:nvPr/>
        </p:nvSpPr>
        <p:spPr>
          <a:xfrm>
            <a:off x="7417011" y="1987034"/>
            <a:ext cx="243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Conjunto de validación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A9A6E6-90A7-E221-DB0D-29EE6616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41" y="1901975"/>
            <a:ext cx="4775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1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3ECD-4672-33D4-2474-3E0696CA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Experimentación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537F70B-72D3-EC30-0E24-5A4366C08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8735" y="2804159"/>
            <a:ext cx="4485850" cy="336804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0CE414-E778-3318-06A4-84592EF86F2F}"/>
              </a:ext>
            </a:extLst>
          </p:cNvPr>
          <p:cNvSpPr txBox="1"/>
          <p:nvPr/>
        </p:nvSpPr>
        <p:spPr>
          <a:xfrm>
            <a:off x="7841192" y="2303263"/>
            <a:ext cx="208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ROC 51 fotogramas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039EA-717F-20D9-55AF-542166D78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516" y="2807813"/>
            <a:ext cx="4485850" cy="33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388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{2874D0D4-5B77-4566-BC80-F28F26A3DB4C}tf10001105</Template>
  <TotalTime>2677</TotalTime>
  <Words>270</Words>
  <Application>Microsoft Office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Franklin Gothic Book</vt:lpstr>
      <vt:lpstr>Segoe UI</vt:lpstr>
      <vt:lpstr>Wingdings 2</vt:lpstr>
      <vt:lpstr>Crop</vt:lpstr>
      <vt:lpstr>Detección de actividad del habla en vídeos</vt:lpstr>
      <vt:lpstr>Contenidos</vt:lpstr>
      <vt:lpstr>Introducción y motivación</vt:lpstr>
      <vt:lpstr>Nuestro objetivo</vt:lpstr>
      <vt:lpstr>Trabajos relacionados</vt:lpstr>
      <vt:lpstr>Conjunto de datos: LIP-RTVE</vt:lpstr>
      <vt:lpstr>Procesado de los datos</vt:lpstr>
      <vt:lpstr>Experimentación</vt:lpstr>
      <vt:lpstr>Experimentación</vt:lpstr>
      <vt:lpstr>Funcionamiento del pipeline</vt:lpstr>
      <vt:lpstr>Interfaz de anotación</vt:lpstr>
      <vt:lpstr>Conclusiones </vt:lpstr>
      <vt:lpstr>Trabajos futuros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actividad del habla en vídeos</dc:title>
  <dc:creator>Jose miguel Acosta</dc:creator>
  <cp:lastModifiedBy>Jose miguel Acosta</cp:lastModifiedBy>
  <cp:revision>7</cp:revision>
  <dcterms:created xsi:type="dcterms:W3CDTF">2023-08-27T14:49:58Z</dcterms:created>
  <dcterms:modified xsi:type="dcterms:W3CDTF">2023-09-15T19:21:12Z</dcterms:modified>
</cp:coreProperties>
</file>